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13"/>
  </p:notesMasterIdLst>
  <p:handoutMasterIdLst>
    <p:handoutMasterId r:id="rId14"/>
  </p:handoutMasterIdLst>
  <p:sldIdLst>
    <p:sldId id="259" r:id="rId3"/>
    <p:sldId id="306" r:id="rId4"/>
    <p:sldId id="266" r:id="rId5"/>
    <p:sldId id="280" r:id="rId6"/>
    <p:sldId id="276" r:id="rId7"/>
    <p:sldId id="281" r:id="rId8"/>
    <p:sldId id="1725" r:id="rId9"/>
    <p:sldId id="1724" r:id="rId10"/>
    <p:sldId id="1726" r:id="rId11"/>
    <p:sldId id="275" r:id="rId12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306"/>
          </p14:sldIdLst>
        </p14:section>
        <p14:section name="内容页" id="{EB11151C-0E14-47B0-8218-1431BF894351}">
          <p14:sldIdLst>
            <p14:sldId id="266"/>
            <p14:sldId id="280"/>
            <p14:sldId id="276"/>
            <p14:sldId id="281"/>
            <p14:sldId id="1725"/>
            <p14:sldId id="1724"/>
            <p14:sldId id="1726"/>
          </p14:sldIdLst>
        </p14:section>
        <p14:section name="封底" id="{843E591D-6EE2-4691-951C-C0C689F22170}">
          <p14:sldIdLst>
            <p14:sldId id="275"/>
          </p14:sldIdLst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88" autoAdjust="0"/>
    <p:restoredTop sz="94286" autoAdjust="0"/>
  </p:normalViewPr>
  <p:slideViewPr>
    <p:cSldViewPr snapToGrid="0" showGuides="1">
      <p:cViewPr varScale="1">
        <p:scale>
          <a:sx n="120" d="100"/>
          <a:sy n="120" d="100"/>
        </p:scale>
        <p:origin x="424" y="192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2023/5/7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2664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lhxx3s8v7q.feishu.cn/file/OagMbMugvoO2HwxkJd7c15nznug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dongdongnihao_/article/details/79589223" TargetMode="External"/><Relationship Id="rId2" Type="http://schemas.openxmlformats.org/officeDocument/2006/relationships/hyperlink" Target="https://blog.csdn.net/u011816009/article/details/104228223" TargetMode="Externa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en-US" altLang="zh-CN" dirty="0"/>
              <a:t>Lab4</a:t>
            </a:r>
            <a:r>
              <a:rPr lang="zh-CN" altLang="en-US" dirty="0"/>
              <a:t>问题讨论与解决方法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  <a:pPr/>
              <a:t>2023年5月7日 Sunday</a:t>
            </a:fld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黄奔皓</a:t>
            </a:r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74ED3E-DC16-4907-A2BD-F614B3B28D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3841958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0AF3A52E-1C28-4C8F-93D7-496FDF3881E8}"/>
              </a:ext>
            </a:extLst>
          </p:cNvPr>
          <p:cNvCxnSpPr/>
          <p:nvPr/>
        </p:nvCxnSpPr>
        <p:spPr>
          <a:xfrm>
            <a:off x="955420" y="3666694"/>
            <a:ext cx="10248277" cy="0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B227C082-BAC6-49F2-8F4F-1B1DCE6D7779}"/>
              </a:ext>
            </a:extLst>
          </p:cNvPr>
          <p:cNvCxnSpPr/>
          <p:nvPr/>
        </p:nvCxnSpPr>
        <p:spPr>
          <a:xfrm>
            <a:off x="4334742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F52E09B-0E48-4156-8D7B-1FF61287BA8D}"/>
              </a:ext>
            </a:extLst>
          </p:cNvPr>
          <p:cNvCxnSpPr/>
          <p:nvPr/>
        </p:nvCxnSpPr>
        <p:spPr>
          <a:xfrm>
            <a:off x="7824374" y="1296629"/>
            <a:ext cx="0" cy="4740128"/>
          </a:xfrm>
          <a:prstGeom prst="line">
            <a:avLst/>
          </a:prstGeom>
          <a:ln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śļíḓé">
            <a:extLst>
              <a:ext uri="{FF2B5EF4-FFF2-40B4-BE49-F238E27FC236}">
                <a16:creationId xmlns:a16="http://schemas.microsoft.com/office/drawing/2014/main" id="{37EA0344-E687-42D0-885D-DE6E4BCD8B02}"/>
              </a:ext>
            </a:extLst>
          </p:cNvPr>
          <p:cNvSpPr txBox="1"/>
          <p:nvPr/>
        </p:nvSpPr>
        <p:spPr>
          <a:xfrm>
            <a:off x="1863444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01</a:t>
            </a:r>
          </a:p>
        </p:txBody>
      </p:sp>
      <p:sp>
        <p:nvSpPr>
          <p:cNvPr id="6" name="ïṩľîḓé">
            <a:extLst>
              <a:ext uri="{FF2B5EF4-FFF2-40B4-BE49-F238E27FC236}">
                <a16:creationId xmlns:a16="http://schemas.microsoft.com/office/drawing/2014/main" id="{01A3DDDD-ECB1-4BDA-AB58-56740826B3BB}"/>
              </a:ext>
            </a:extLst>
          </p:cNvPr>
          <p:cNvSpPr txBox="1"/>
          <p:nvPr/>
        </p:nvSpPr>
        <p:spPr>
          <a:xfrm>
            <a:off x="5353077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02</a:t>
            </a:r>
          </a:p>
        </p:txBody>
      </p:sp>
      <p:sp>
        <p:nvSpPr>
          <p:cNvPr id="7" name="îṩľiḑé">
            <a:extLst>
              <a:ext uri="{FF2B5EF4-FFF2-40B4-BE49-F238E27FC236}">
                <a16:creationId xmlns:a16="http://schemas.microsoft.com/office/drawing/2014/main" id="{9A628463-232C-4699-98D5-30F7C5CF0BB0}"/>
              </a:ext>
            </a:extLst>
          </p:cNvPr>
          <p:cNvSpPr txBox="1"/>
          <p:nvPr/>
        </p:nvSpPr>
        <p:spPr>
          <a:xfrm>
            <a:off x="8842711" y="1569383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algn="ctr">
              <a:defRPr sz="540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03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5BBB88B-591E-4746-8E81-7295960227D7}"/>
              </a:ext>
            </a:extLst>
          </p:cNvPr>
          <p:cNvSpPr/>
          <p:nvPr/>
        </p:nvSpPr>
        <p:spPr>
          <a:xfrm>
            <a:off x="1926925" y="2527369"/>
            <a:ext cx="1326004" cy="4169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IP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例化问题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720D61E-50C5-43E5-95FB-2B315EBACFB1}"/>
              </a:ext>
            </a:extLst>
          </p:cNvPr>
          <p:cNvSpPr/>
          <p:nvPr/>
        </p:nvSpPr>
        <p:spPr>
          <a:xfrm>
            <a:off x="4650405" y="2523566"/>
            <a:ext cx="3063660" cy="7750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" altLang="zh-CN" b="1" dirty="0">
                <a:solidFill>
                  <a:schemeClr val="bg1">
                    <a:lumMod val="50000"/>
                  </a:schemeClr>
                </a:solidFill>
              </a:rPr>
              <a:t>Inport1</a:t>
            </a:r>
            <a:r>
              <a:rPr lang="zh-CN" altLang="en" b="1" dirty="0">
                <a:solidFill>
                  <a:schemeClr val="bg1">
                    <a:lumMod val="50000"/>
                  </a:schemeClr>
                </a:solidFill>
              </a:rPr>
              <a:t>，</a:t>
            </a:r>
            <a:r>
              <a:rPr lang="en" altLang="zh-CN" b="1" dirty="0">
                <a:solidFill>
                  <a:schemeClr val="bg1">
                    <a:lumMod val="50000"/>
                  </a:schemeClr>
                </a:solidFill>
              </a:rPr>
              <a:t>outport1=ZZZZ</a:t>
            </a:r>
            <a:r>
              <a:rPr lang="zh-CN" altLang="en" b="1" dirty="0">
                <a:solidFill>
                  <a:schemeClr val="bg1">
                    <a:lumMod val="50000"/>
                  </a:schemeClr>
                </a:solidFill>
              </a:rPr>
              <a:t>？</a:t>
            </a:r>
          </a:p>
          <a:p>
            <a:pPr algn="ctr">
              <a:lnSpc>
                <a:spcPct val="130000"/>
              </a:lnSpc>
            </a:pPr>
            <a:endParaRPr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637923F-2738-4AAD-9837-60FBE2061A22}"/>
              </a:ext>
            </a:extLst>
          </p:cNvPr>
          <p:cNvSpPr/>
          <p:nvPr/>
        </p:nvSpPr>
        <p:spPr>
          <a:xfrm>
            <a:off x="8895184" y="2527369"/>
            <a:ext cx="1349601" cy="4169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Reg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和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Wire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2036FC8-892B-40D2-9C2F-79D21C1F9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525" y="-25400"/>
            <a:ext cx="2266950" cy="8902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31F7276-3350-4F69-9B32-F318C6B8B13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D696D7A9-CBB5-42E1-958F-843D2256B6E7}"/>
              </a:ext>
            </a:extLst>
          </p:cNvPr>
          <p:cNvSpPr/>
          <p:nvPr/>
        </p:nvSpPr>
        <p:spPr>
          <a:xfrm>
            <a:off x="5646000" y="3626732"/>
            <a:ext cx="900000" cy="9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îṩľiďé">
            <a:extLst>
              <a:ext uri="{FF2B5EF4-FFF2-40B4-BE49-F238E27FC236}">
                <a16:creationId xmlns:a16="http://schemas.microsoft.com/office/drawing/2014/main" id="{6BA84966-6D4B-60A9-D62C-CA9BEB23C8D0}"/>
              </a:ext>
            </a:extLst>
          </p:cNvPr>
          <p:cNvSpPr txBox="1"/>
          <p:nvPr/>
        </p:nvSpPr>
        <p:spPr>
          <a:xfrm>
            <a:off x="5385667" y="4085801"/>
            <a:ext cx="1452962" cy="864121"/>
          </a:xfrm>
          <a:prstGeom prst="rect">
            <a:avLst/>
          </a:prstGeom>
          <a:noFill/>
        </p:spPr>
        <p:txBody>
          <a:bodyPr wrap="square" lIns="91440" tIns="45720" rIns="91440" bIns="45720">
            <a:normAutofit lnSpcReduction="10000"/>
          </a:bodyPr>
          <a:lstStyle/>
          <a:p>
            <a:pPr algn="ctr"/>
            <a:r>
              <a:rPr lang="en-US" altLang="zh-CN" sz="54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04</a:t>
            </a:r>
            <a:endParaRPr lang="en-US" sz="54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07B7B29-220D-A87F-288C-64383C4A9F42}"/>
              </a:ext>
            </a:extLst>
          </p:cNvPr>
          <p:cNvSpPr/>
          <p:nvPr/>
        </p:nvSpPr>
        <p:spPr>
          <a:xfrm>
            <a:off x="5211906" y="5041336"/>
            <a:ext cx="1800494" cy="4169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汉明距离的实现</a:t>
            </a:r>
          </a:p>
        </p:txBody>
      </p:sp>
    </p:spTree>
    <p:extLst>
      <p:ext uri="{BB962C8B-B14F-4D97-AF65-F5344CB8AC3E}">
        <p14:creationId xmlns:p14="http://schemas.microsoft.com/office/powerpoint/2010/main" val="1230966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IP</a:t>
            </a:r>
            <a:r>
              <a:rPr lang="zh-CN" altLang="en-US" dirty="0"/>
              <a:t>例化问题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图形用户界面&#10;&#10;低可信度描述已自动生成">
            <a:extLst>
              <a:ext uri="{FF2B5EF4-FFF2-40B4-BE49-F238E27FC236}">
                <a16:creationId xmlns:a16="http://schemas.microsoft.com/office/drawing/2014/main" id="{4D2C63BD-BF19-EF62-1A28-96192D2F3C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01" y="954985"/>
            <a:ext cx="5472076" cy="1459848"/>
          </a:xfrm>
          <a:prstGeom prst="rect">
            <a:avLst/>
          </a:prstGeom>
        </p:spPr>
      </p:pic>
      <p:pic>
        <p:nvPicPr>
          <p:cNvPr id="10" name="图片 9" descr="图形用户界面&#10;&#10;描述已自动生成">
            <a:extLst>
              <a:ext uri="{FF2B5EF4-FFF2-40B4-BE49-F238E27FC236}">
                <a16:creationId xmlns:a16="http://schemas.microsoft.com/office/drawing/2014/main" id="{0B8A044D-8F2B-AB2D-98F2-67E8595C57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36"/>
          <a:stretch/>
        </p:blipFill>
        <p:spPr>
          <a:xfrm>
            <a:off x="427040" y="3108512"/>
            <a:ext cx="5899568" cy="1179608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973ABB4-D503-D5F5-A47E-28087A82C3CE}"/>
              </a:ext>
            </a:extLst>
          </p:cNvPr>
          <p:cNvSpPr txBox="1"/>
          <p:nvPr/>
        </p:nvSpPr>
        <p:spPr>
          <a:xfrm>
            <a:off x="297301" y="2608259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RAM</a:t>
            </a:r>
            <a:r>
              <a:rPr kumimoji="1" lang="zh-CN" altLang="en-US" dirty="0"/>
              <a:t>例化错误：数据值错位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AFE69A6D-CD14-7227-BA79-8859A09A10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3603"/>
          <a:stretch/>
        </p:blipFill>
        <p:spPr>
          <a:xfrm>
            <a:off x="7250584" y="3118790"/>
            <a:ext cx="4353851" cy="1098961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5B4F9E75-12AF-95A7-D803-554089137A82}"/>
              </a:ext>
            </a:extLst>
          </p:cNvPr>
          <p:cNvSpPr txBox="1"/>
          <p:nvPr/>
        </p:nvSpPr>
        <p:spPr>
          <a:xfrm>
            <a:off x="7315092" y="2621885"/>
            <a:ext cx="3262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ROM</a:t>
            </a:r>
            <a:r>
              <a:rPr kumimoji="1" lang="zh-CN" altLang="en-US" dirty="0"/>
              <a:t>例化错误：</a:t>
            </a:r>
            <a:r>
              <a:rPr kumimoji="1" lang="en-US" altLang="zh-CN" dirty="0"/>
              <a:t>PC</a:t>
            </a:r>
            <a:r>
              <a:rPr kumimoji="1" lang="zh-CN" altLang="en-US" dirty="0"/>
              <a:t>与</a:t>
            </a:r>
            <a:r>
              <a:rPr kumimoji="1" lang="en-US" altLang="zh-CN" dirty="0"/>
              <a:t>Inst</a:t>
            </a:r>
            <a:r>
              <a:rPr kumimoji="1" lang="zh-CN" altLang="en-US" dirty="0"/>
              <a:t>错位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E12192E-4E36-7A68-DF05-41A238C44EC9}"/>
              </a:ext>
            </a:extLst>
          </p:cNvPr>
          <p:cNvSpPr txBox="1"/>
          <p:nvPr/>
        </p:nvSpPr>
        <p:spPr>
          <a:xfrm>
            <a:off x="6618894" y="1894413"/>
            <a:ext cx="501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b="1" dirty="0">
                <a:solidFill>
                  <a:srgbClr val="FF0000"/>
                </a:solidFill>
              </a:rPr>
              <a:t>作为仿真和板级验证的基础，</a:t>
            </a:r>
            <a:r>
              <a:rPr kumimoji="1" lang="en-US" altLang="zh-CN" b="1" dirty="0">
                <a:solidFill>
                  <a:srgbClr val="FF0000"/>
                </a:solidFill>
              </a:rPr>
              <a:t>IP</a:t>
            </a:r>
            <a:r>
              <a:rPr kumimoji="1" lang="zh-CN" altLang="en-US" b="1" dirty="0">
                <a:solidFill>
                  <a:srgbClr val="FF0000"/>
                </a:solidFill>
              </a:rPr>
              <a:t>例化一定要做对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BEA2113-A509-73CD-1BE0-039EC88B5A84}"/>
              </a:ext>
            </a:extLst>
          </p:cNvPr>
          <p:cNvSpPr txBox="1"/>
          <p:nvPr/>
        </p:nvSpPr>
        <p:spPr>
          <a:xfrm>
            <a:off x="6594770" y="1165708"/>
            <a:ext cx="4121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我整理了一份</a:t>
            </a:r>
            <a:r>
              <a:rPr kumimoji="1" lang="en-US" altLang="zh-CN" dirty="0"/>
              <a:t>Verilog</a:t>
            </a:r>
            <a:r>
              <a:rPr kumimoji="1" lang="zh-CN" altLang="en-US" dirty="0"/>
              <a:t>项目初始化的</a:t>
            </a:r>
            <a:r>
              <a:rPr kumimoji="1" lang="zh-CN" altLang="en-US" dirty="0">
                <a:hlinkClick r:id="rId6"/>
              </a:rPr>
              <a:t>文档</a:t>
            </a:r>
            <a:endParaRPr kumimoji="1" lang="zh-CN" altLang="en-US" dirty="0"/>
          </a:p>
        </p:txBody>
      </p:sp>
      <p:pic>
        <p:nvPicPr>
          <p:cNvPr id="25" name="图片 24" descr="图形用户界面, 应用程序&#10;&#10;描述已自动生成">
            <a:extLst>
              <a:ext uri="{FF2B5EF4-FFF2-40B4-BE49-F238E27FC236}">
                <a16:creationId xmlns:a16="http://schemas.microsoft.com/office/drawing/2014/main" id="{563AE84A-0E39-D446-56C3-6965830178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40" y="4981799"/>
            <a:ext cx="5992897" cy="1098961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5B30C296-32F4-9D7B-1CCD-65F6D144B842}"/>
              </a:ext>
            </a:extLst>
          </p:cNvPr>
          <p:cNvSpPr txBox="1"/>
          <p:nvPr/>
        </p:nvSpPr>
        <p:spPr>
          <a:xfrm>
            <a:off x="319056" y="456561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正确情形</a:t>
            </a:r>
          </a:p>
        </p:txBody>
      </p:sp>
      <p:sp>
        <p:nvSpPr>
          <p:cNvPr id="27" name="框架 26">
            <a:extLst>
              <a:ext uri="{FF2B5EF4-FFF2-40B4-BE49-F238E27FC236}">
                <a16:creationId xmlns:a16="http://schemas.microsoft.com/office/drawing/2014/main" id="{77495D4D-31EC-595F-7B57-67336D0E2CEA}"/>
              </a:ext>
            </a:extLst>
          </p:cNvPr>
          <p:cNvSpPr/>
          <p:nvPr/>
        </p:nvSpPr>
        <p:spPr>
          <a:xfrm>
            <a:off x="2551176" y="5797296"/>
            <a:ext cx="872312" cy="283464"/>
          </a:xfrm>
          <a:prstGeom prst="frame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30" name="图片 29" descr="图示&#10;&#10;中度可信度描述已自动生成">
            <a:extLst>
              <a:ext uri="{FF2B5EF4-FFF2-40B4-BE49-F238E27FC236}">
                <a16:creationId xmlns:a16="http://schemas.microsoft.com/office/drawing/2014/main" id="{217B211A-8410-6ED5-CAFA-60E1F105FBE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4" b="7117"/>
          <a:stretch/>
        </p:blipFill>
        <p:spPr>
          <a:xfrm>
            <a:off x="7315092" y="4956201"/>
            <a:ext cx="4720755" cy="1179608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E6C5BABB-25C0-0065-930C-365FEE6DB9C6}"/>
              </a:ext>
            </a:extLst>
          </p:cNvPr>
          <p:cNvSpPr txBox="1"/>
          <p:nvPr/>
        </p:nvSpPr>
        <p:spPr>
          <a:xfrm>
            <a:off x="7162800" y="45192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dirty="0"/>
              <a:t>正确情形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6E38960-AFF6-C114-E1A6-D9440CD5A3F7}"/>
              </a:ext>
            </a:extLst>
          </p:cNvPr>
          <p:cNvSpPr txBox="1"/>
          <p:nvPr/>
        </p:nvSpPr>
        <p:spPr>
          <a:xfrm>
            <a:off x="6611542" y="332898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pc</a:t>
            </a:r>
            <a:endParaRPr kumimoji="1"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50BF4E8-E4FE-CCA7-F378-3369D0B50E06}"/>
              </a:ext>
            </a:extLst>
          </p:cNvPr>
          <p:cNvSpPr txBox="1"/>
          <p:nvPr/>
        </p:nvSpPr>
        <p:spPr>
          <a:xfrm>
            <a:off x="6516726" y="3698316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inst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1165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Inport1</a:t>
            </a:r>
            <a:r>
              <a:rPr lang="zh-CN" altLang="en-US" dirty="0"/>
              <a:t>，</a:t>
            </a:r>
            <a:r>
              <a:rPr lang="en-US" altLang="zh-CN" dirty="0"/>
              <a:t>outport1=ZZZZ</a:t>
            </a:r>
            <a:r>
              <a:rPr lang="zh-CN" altLang="en-US" dirty="0"/>
              <a:t>？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EF6048B-9932-AFF1-FEF6-EA8BFBDC4FE5}"/>
              </a:ext>
            </a:extLst>
          </p:cNvPr>
          <p:cNvSpPr txBox="1"/>
          <p:nvPr/>
        </p:nvSpPr>
        <p:spPr>
          <a:xfrm>
            <a:off x="319056" y="893135"/>
            <a:ext cx="595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如果仿真中出现“</a:t>
            </a:r>
            <a:r>
              <a:rPr kumimoji="1" lang="en" altLang="zh-CN" dirty="0"/>
              <a:t>zzzz</a:t>
            </a:r>
            <a:r>
              <a:rPr kumimoji="1" lang="zh-CN" altLang="en-US" dirty="0"/>
              <a:t>“的情况有可能是“线”没有连上</a:t>
            </a:r>
          </a:p>
        </p:txBody>
      </p:sp>
      <p:pic>
        <p:nvPicPr>
          <p:cNvPr id="8" name="图片 7" descr="日程表&#10;&#10;描述已自动生成">
            <a:extLst>
              <a:ext uri="{FF2B5EF4-FFF2-40B4-BE49-F238E27FC236}">
                <a16:creationId xmlns:a16="http://schemas.microsoft.com/office/drawing/2014/main" id="{E8786F07-FAB9-0DE5-2B66-1819BA264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1513457"/>
            <a:ext cx="7772400" cy="302863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E230B44-7290-2B1D-0E47-EB936460E62D}"/>
              </a:ext>
            </a:extLst>
          </p:cNvPr>
          <p:cNvSpPr txBox="1"/>
          <p:nvPr/>
        </p:nvSpPr>
        <p:spPr>
          <a:xfrm>
            <a:off x="467833" y="5328090"/>
            <a:ext cx="72186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在某个文件中例化模块时，是否事先用</a:t>
            </a:r>
            <a:r>
              <a:rPr kumimoji="1" lang="en-US" altLang="zh-CN" dirty="0"/>
              <a:t>wire</a:t>
            </a:r>
            <a:r>
              <a:rPr kumimoji="1" lang="zh-CN" altLang="en-US" dirty="0"/>
              <a:t>进行相应变量的声明？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声明的变量与例化时传入的变量名称是否相同？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F0C160-C41D-DB2B-3949-FC5314EC8938}"/>
              </a:ext>
            </a:extLst>
          </p:cNvPr>
          <p:cNvSpPr txBox="1"/>
          <p:nvPr/>
        </p:nvSpPr>
        <p:spPr>
          <a:xfrm>
            <a:off x="319056" y="477127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i="1" dirty="0"/>
              <a:t>检查一下：</a:t>
            </a:r>
          </a:p>
        </p:txBody>
      </p:sp>
      <p:pic>
        <p:nvPicPr>
          <p:cNvPr id="19" name="图片 18" descr="图形用户界面, 文本, 应用程序&#10;&#10;描述已自动生成">
            <a:extLst>
              <a:ext uri="{FF2B5EF4-FFF2-40B4-BE49-F238E27FC236}">
                <a16:creationId xmlns:a16="http://schemas.microsoft.com/office/drawing/2014/main" id="{5CCE66E9-96A0-7B5C-5723-40F62977AC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531" y="1193354"/>
            <a:ext cx="5953097" cy="2464245"/>
          </a:xfrm>
          <a:prstGeom prst="rect">
            <a:avLst/>
          </a:prstGeom>
        </p:spPr>
      </p:pic>
      <p:pic>
        <p:nvPicPr>
          <p:cNvPr id="21" name="图片 20" descr="文本&#10;&#10;描述已自动生成">
            <a:extLst>
              <a:ext uri="{FF2B5EF4-FFF2-40B4-BE49-F238E27FC236}">
                <a16:creationId xmlns:a16="http://schemas.microsoft.com/office/drawing/2014/main" id="{347AE900-FD56-576C-CF3F-9C131C444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028" y="4544072"/>
            <a:ext cx="2553734" cy="1363644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21366CAF-C1AA-9377-CB4B-E57F8E0DE3B9}"/>
              </a:ext>
            </a:extLst>
          </p:cNvPr>
          <p:cNvSpPr txBox="1"/>
          <p:nvPr/>
        </p:nvSpPr>
        <p:spPr>
          <a:xfrm>
            <a:off x="8537945" y="3915177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</a:rPr>
              <a:t>差了一个下划线！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CB9A020-CB4E-10F4-E84B-2023700D8941}"/>
              </a:ext>
            </a:extLst>
          </p:cNvPr>
          <p:cNvSpPr txBox="1"/>
          <p:nvPr/>
        </p:nvSpPr>
        <p:spPr>
          <a:xfrm>
            <a:off x="7948467" y="765618"/>
            <a:ext cx="2762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i="1" dirty="0" err="1"/>
              <a:t>sc_cpu_iotest.v</a:t>
            </a:r>
            <a:r>
              <a:rPr kumimoji="1" lang="en-US" altLang="zh-CN" i="1" dirty="0"/>
              <a:t> </a:t>
            </a:r>
            <a:r>
              <a:rPr kumimoji="1" lang="zh-CN" altLang="en-US" dirty="0"/>
              <a:t>顶层文件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75255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Reg</a:t>
            </a:r>
            <a:r>
              <a:rPr lang="zh-CN" altLang="en-US" dirty="0"/>
              <a:t>和</a:t>
            </a:r>
            <a:r>
              <a:rPr lang="en-US" altLang="zh-CN" dirty="0"/>
              <a:t>Wire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88ED02-EDC1-3BD8-A872-341CA44C3C54}"/>
              </a:ext>
            </a:extLst>
          </p:cNvPr>
          <p:cNvSpPr txBox="1"/>
          <p:nvPr/>
        </p:nvSpPr>
        <p:spPr>
          <a:xfrm>
            <a:off x="233916" y="840264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在产生时钟的时候</a:t>
            </a:r>
            <a:r>
              <a:rPr kumimoji="1" lang="en-US" altLang="zh-CN" dirty="0"/>
              <a:t>…….</a:t>
            </a:r>
            <a:endParaRPr kumimoji="1" lang="zh-CN" altLang="en-US" dirty="0"/>
          </a:p>
        </p:txBody>
      </p:sp>
      <p:pic>
        <p:nvPicPr>
          <p:cNvPr id="8" name="图片 7" descr="图形用户界面, 文本&#10;&#10;描述已自动生成">
            <a:extLst>
              <a:ext uri="{FF2B5EF4-FFF2-40B4-BE49-F238E27FC236}">
                <a16:creationId xmlns:a16="http://schemas.microsoft.com/office/drawing/2014/main" id="{9F23916E-C002-0F9B-7C79-FC5153F57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104" y="1777047"/>
            <a:ext cx="3420946" cy="2162667"/>
          </a:xfrm>
          <a:prstGeom prst="rect">
            <a:avLst/>
          </a:prstGeom>
        </p:spPr>
      </p:pic>
      <p:pic>
        <p:nvPicPr>
          <p:cNvPr id="11" name="图片 10" descr="图形用户界面, 文本, 应用程序&#10;&#10;描述已自动生成">
            <a:extLst>
              <a:ext uri="{FF2B5EF4-FFF2-40B4-BE49-F238E27FC236}">
                <a16:creationId xmlns:a16="http://schemas.microsoft.com/office/drawing/2014/main" id="{F07A07F1-3B81-842C-AF0D-56C74A1DE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68" y="1698133"/>
            <a:ext cx="5854700" cy="2324100"/>
          </a:xfrm>
          <a:prstGeom prst="rect">
            <a:avLst/>
          </a:prstGeom>
        </p:spPr>
      </p:pic>
      <p:pic>
        <p:nvPicPr>
          <p:cNvPr id="13" name="图片 12" descr="图形用户界面, 文本&#10;&#10;描述已自动生成">
            <a:extLst>
              <a:ext uri="{FF2B5EF4-FFF2-40B4-BE49-F238E27FC236}">
                <a16:creationId xmlns:a16="http://schemas.microsoft.com/office/drawing/2014/main" id="{2A4755C0-DFA3-25F1-F5EC-00F6BEECAB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68" y="4636857"/>
            <a:ext cx="7035800" cy="11049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46A7B9EA-EF3D-DB04-7A93-DD487B33E184}"/>
              </a:ext>
            </a:extLst>
          </p:cNvPr>
          <p:cNvSpPr txBox="1"/>
          <p:nvPr/>
        </p:nvSpPr>
        <p:spPr>
          <a:xfrm>
            <a:off x="7713464" y="1298655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i="1" dirty="0" err="1"/>
              <a:t>clock_and_mem_clock.v</a:t>
            </a:r>
            <a:endParaRPr kumimoji="1" lang="zh-CN" altLang="en-US" i="1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8EDC94E-C421-FFF2-A226-FCCD174B0A73}"/>
              </a:ext>
            </a:extLst>
          </p:cNvPr>
          <p:cNvSpPr txBox="1"/>
          <p:nvPr/>
        </p:nvSpPr>
        <p:spPr>
          <a:xfrm>
            <a:off x="1804261" y="12742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i="1" dirty="0" err="1"/>
              <a:t>sc_cpu_iotest.v</a:t>
            </a:r>
            <a:r>
              <a:rPr kumimoji="1" lang="en-US" altLang="zh-CN" i="1" dirty="0"/>
              <a:t> </a:t>
            </a:r>
            <a:endParaRPr kumimoji="1"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1F52C70-77E2-252C-EAF8-660A28FF663D}"/>
              </a:ext>
            </a:extLst>
          </p:cNvPr>
          <p:cNvSpPr txBox="1"/>
          <p:nvPr/>
        </p:nvSpPr>
        <p:spPr>
          <a:xfrm>
            <a:off x="552268" y="415525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报错信息</a:t>
            </a:r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4F5D2352-4728-8F63-C5D7-946A022D0CB6}"/>
              </a:ext>
            </a:extLst>
          </p:cNvPr>
          <p:cNvCxnSpPr/>
          <p:nvPr/>
        </p:nvCxnSpPr>
        <p:spPr>
          <a:xfrm>
            <a:off x="1804261" y="2336800"/>
            <a:ext cx="5695843" cy="1092200"/>
          </a:xfrm>
          <a:prstGeom prst="straightConnector1">
            <a:avLst/>
          </a:prstGeom>
          <a:ln w="158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83CE9D86-2B4F-8211-88E9-5632E00EFA15}"/>
              </a:ext>
            </a:extLst>
          </p:cNvPr>
          <p:cNvSpPr txBox="1"/>
          <p:nvPr/>
        </p:nvSpPr>
        <p:spPr>
          <a:xfrm>
            <a:off x="4038197" y="3270250"/>
            <a:ext cx="289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i="1" dirty="0"/>
              <a:t>都是 </a:t>
            </a:r>
            <a:r>
              <a:rPr kumimoji="1" lang="en-US" altLang="zh-CN" i="1" dirty="0"/>
              <a:t>reg</a:t>
            </a:r>
            <a:r>
              <a:rPr kumimoji="1" lang="zh-CN" altLang="en-US" i="1" dirty="0"/>
              <a:t>，感觉挺对的啊？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D2E1F1F-0E0C-FC47-E9E3-A84F172DE363}"/>
              </a:ext>
            </a:extLst>
          </p:cNvPr>
          <p:cNvSpPr txBox="1"/>
          <p:nvPr/>
        </p:nvSpPr>
        <p:spPr>
          <a:xfrm>
            <a:off x="8453120" y="5004641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不能随意使用</a:t>
            </a:r>
            <a:r>
              <a:rPr kumimoji="1" lang="en-US" altLang="zh-CN" dirty="0">
                <a:solidFill>
                  <a:srgbClr val="FF0000"/>
                </a:solidFill>
              </a:rPr>
              <a:t>Wire</a:t>
            </a:r>
            <a:r>
              <a:rPr kumimoji="1" lang="zh-CN" altLang="en-US" dirty="0">
                <a:solidFill>
                  <a:srgbClr val="FF0000"/>
                </a:solidFill>
              </a:rPr>
              <a:t>和</a:t>
            </a:r>
            <a:r>
              <a:rPr kumimoji="1" lang="en-US" altLang="zh-CN" dirty="0">
                <a:solidFill>
                  <a:srgbClr val="FF0000"/>
                </a:solidFill>
              </a:rPr>
              <a:t>Reg</a:t>
            </a:r>
            <a:r>
              <a:rPr kumimoji="1" lang="zh-CN" altLang="en-US" dirty="0">
                <a:solidFill>
                  <a:srgbClr val="FF0000"/>
                </a:solidFill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2699042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Reg</a:t>
            </a:r>
            <a:r>
              <a:rPr lang="zh-CN" altLang="en-US" dirty="0"/>
              <a:t>和</a:t>
            </a:r>
            <a:r>
              <a:rPr lang="en-US" altLang="zh-CN" dirty="0"/>
              <a:t>Wire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 descr="文本&#10;&#10;描述已自动生成">
            <a:extLst>
              <a:ext uri="{FF2B5EF4-FFF2-40B4-BE49-F238E27FC236}">
                <a16:creationId xmlns:a16="http://schemas.microsoft.com/office/drawing/2014/main" id="{AF72EDD0-436C-E89D-B4E2-084853371A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" y="1111250"/>
            <a:ext cx="7772400" cy="2557298"/>
          </a:xfrm>
          <a:prstGeom prst="rect">
            <a:avLst/>
          </a:prstGeom>
        </p:spPr>
      </p:pic>
      <p:pic>
        <p:nvPicPr>
          <p:cNvPr id="7" name="图片 6" descr="图形用户界面, 文本&#10;&#10;描述已自动生成">
            <a:extLst>
              <a:ext uri="{FF2B5EF4-FFF2-40B4-BE49-F238E27FC236}">
                <a16:creationId xmlns:a16="http://schemas.microsoft.com/office/drawing/2014/main" id="{E6D907B6-2782-C29D-69AE-8708A99C93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1054" y="1266333"/>
            <a:ext cx="3420946" cy="2162667"/>
          </a:xfrm>
          <a:prstGeom prst="rect">
            <a:avLst/>
          </a:prstGeom>
        </p:spPr>
      </p:pic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575BDE32-0AC9-6853-D0D9-EDB6925D2F7F}"/>
              </a:ext>
            </a:extLst>
          </p:cNvPr>
          <p:cNvCxnSpPr>
            <a:cxnSpLocks/>
          </p:cNvCxnSpPr>
          <p:nvPr/>
        </p:nvCxnSpPr>
        <p:spPr>
          <a:xfrm flipH="1" flipV="1">
            <a:off x="8157028" y="2804160"/>
            <a:ext cx="783256" cy="18288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8927E6E4-56DF-10BB-F18C-30C4E71CF111}"/>
              </a:ext>
            </a:extLst>
          </p:cNvPr>
          <p:cNvCxnSpPr>
            <a:cxnSpLocks/>
          </p:cNvCxnSpPr>
          <p:nvPr/>
        </p:nvCxnSpPr>
        <p:spPr>
          <a:xfrm>
            <a:off x="4788940" y="2804160"/>
            <a:ext cx="336808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3D82C5F6-6640-76EA-ED41-56A6001F42C4}"/>
              </a:ext>
            </a:extLst>
          </p:cNvPr>
          <p:cNvCxnSpPr>
            <a:cxnSpLocks/>
          </p:cNvCxnSpPr>
          <p:nvPr/>
        </p:nvCxnSpPr>
        <p:spPr>
          <a:xfrm>
            <a:off x="2394728" y="3200400"/>
            <a:ext cx="5682472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5352F555-04EA-EABD-1345-0ADE046D5824}"/>
              </a:ext>
            </a:extLst>
          </p:cNvPr>
          <p:cNvCxnSpPr>
            <a:cxnSpLocks/>
          </p:cNvCxnSpPr>
          <p:nvPr/>
        </p:nvCxnSpPr>
        <p:spPr>
          <a:xfrm>
            <a:off x="708168" y="3576320"/>
            <a:ext cx="927592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 descr="图形用户界面, 文本, 应用程序&#10;&#10;描述已自动生成">
            <a:extLst>
              <a:ext uri="{FF2B5EF4-FFF2-40B4-BE49-F238E27FC236}">
                <a16:creationId xmlns:a16="http://schemas.microsoft.com/office/drawing/2014/main" id="{3218DE30-209B-A93D-1320-41811BD634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" y="4113800"/>
            <a:ext cx="5719861" cy="2270574"/>
          </a:xfrm>
          <a:prstGeom prst="rect">
            <a:avLst/>
          </a:prstGeom>
        </p:spPr>
      </p:pic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DCB20BBE-F57D-FF29-34BA-FFB7AAAA03C0}"/>
              </a:ext>
            </a:extLst>
          </p:cNvPr>
          <p:cNvCxnSpPr>
            <a:cxnSpLocks/>
          </p:cNvCxnSpPr>
          <p:nvPr/>
        </p:nvCxnSpPr>
        <p:spPr>
          <a:xfrm flipH="1" flipV="1">
            <a:off x="2546102" y="5018838"/>
            <a:ext cx="73106" cy="17278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B9B38B56-100F-F984-1036-1AAE6D51F60F}"/>
              </a:ext>
            </a:extLst>
          </p:cNvPr>
          <p:cNvSpPr txBox="1"/>
          <p:nvPr/>
        </p:nvSpPr>
        <p:spPr>
          <a:xfrm>
            <a:off x="2749757" y="4782573"/>
            <a:ext cx="2789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❌</a:t>
            </a:r>
            <a:r>
              <a:rPr kumimoji="1" lang="zh-CN" altLang="en-US" dirty="0"/>
              <a:t>错误！应改成</a:t>
            </a:r>
            <a:r>
              <a:rPr kumimoji="1" lang="en-US" altLang="zh-CN" dirty="0"/>
              <a:t>wire clock;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1EEA1A8-F662-3C33-8B4A-CBAC9DCC66DC}"/>
              </a:ext>
            </a:extLst>
          </p:cNvPr>
          <p:cNvSpPr txBox="1"/>
          <p:nvPr/>
        </p:nvSpPr>
        <p:spPr>
          <a:xfrm>
            <a:off x="7749938" y="4532231"/>
            <a:ext cx="2614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Reg</a:t>
            </a:r>
            <a:r>
              <a:rPr kumimoji="1" lang="zh-CN" altLang="en-US" sz="2400" dirty="0"/>
              <a:t>和</a:t>
            </a:r>
            <a:r>
              <a:rPr kumimoji="1" lang="en-US" altLang="zh-CN" sz="2400" dirty="0"/>
              <a:t>Wire</a:t>
            </a:r>
            <a:r>
              <a:rPr kumimoji="1" lang="zh-CN" altLang="en-US" sz="2400" dirty="0"/>
              <a:t>的对比</a:t>
            </a:r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0CCB7130-DE9D-CD3C-3670-811A551B439C}"/>
              </a:ext>
            </a:extLst>
          </p:cNvPr>
          <p:cNvSpPr/>
          <p:nvPr/>
        </p:nvSpPr>
        <p:spPr>
          <a:xfrm>
            <a:off x="10364756" y="5105434"/>
            <a:ext cx="904240" cy="2725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D191D7D-743D-B7C9-8EC5-6BF2BB8A5360}"/>
              </a:ext>
            </a:extLst>
          </p:cNvPr>
          <p:cNvSpPr txBox="1"/>
          <p:nvPr/>
        </p:nvSpPr>
        <p:spPr>
          <a:xfrm>
            <a:off x="8741363" y="82437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i="1" dirty="0" err="1"/>
              <a:t>clock_and_mem_clock.v</a:t>
            </a:r>
            <a:endParaRPr kumimoji="1" lang="zh-CN" altLang="en-US" i="1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AEA9EAD-68A9-7BFA-4CB8-87965D15F7B8}"/>
              </a:ext>
            </a:extLst>
          </p:cNvPr>
          <p:cNvSpPr txBox="1"/>
          <p:nvPr/>
        </p:nvSpPr>
        <p:spPr>
          <a:xfrm>
            <a:off x="4616189" y="3704862"/>
            <a:ext cx="7421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i="1" dirty="0" err="1"/>
              <a:t>sc_cpu_iotest.v</a:t>
            </a:r>
            <a:r>
              <a:rPr kumimoji="1" lang="en-US" altLang="zh-CN" i="1" dirty="0"/>
              <a:t> 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57611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Reg</a:t>
            </a:r>
            <a:r>
              <a:rPr lang="zh-CN" altLang="en-US" dirty="0"/>
              <a:t>和</a:t>
            </a:r>
            <a:r>
              <a:rPr lang="en-US" altLang="zh-CN" dirty="0"/>
              <a:t>Wire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F88ED02-EDC1-3BD8-A872-341CA44C3C54}"/>
              </a:ext>
            </a:extLst>
          </p:cNvPr>
          <p:cNvSpPr txBox="1"/>
          <p:nvPr/>
        </p:nvSpPr>
        <p:spPr>
          <a:xfrm>
            <a:off x="2394728" y="1033858"/>
            <a:ext cx="1366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Reg</a:t>
            </a:r>
            <a:r>
              <a:rPr kumimoji="1" lang="zh-CN" altLang="en-US" sz="2400" dirty="0"/>
              <a:t>类型</a:t>
            </a:r>
          </a:p>
        </p:txBody>
      </p:sp>
      <p:cxnSp>
        <p:nvCxnSpPr>
          <p:cNvPr id="7" name="直接连接符 2">
            <a:extLst>
              <a:ext uri="{FF2B5EF4-FFF2-40B4-BE49-F238E27FC236}">
                <a16:creationId xmlns:a16="http://schemas.microsoft.com/office/drawing/2014/main" id="{78EBECC2-6F14-1ED1-BA80-74E6A3096F0E}"/>
              </a:ext>
            </a:extLst>
          </p:cNvPr>
          <p:cNvCxnSpPr>
            <a:cxnSpLocks/>
          </p:cNvCxnSpPr>
          <p:nvPr/>
        </p:nvCxnSpPr>
        <p:spPr>
          <a:xfrm>
            <a:off x="6331821" y="1255761"/>
            <a:ext cx="0" cy="3220164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1BA82EA0-1A2D-64AA-5FA7-24F5A591719E}"/>
              </a:ext>
            </a:extLst>
          </p:cNvPr>
          <p:cNvSpPr txBox="1"/>
          <p:nvPr/>
        </p:nvSpPr>
        <p:spPr>
          <a:xfrm>
            <a:off x="8565021" y="1024929"/>
            <a:ext cx="143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Wire</a:t>
            </a:r>
            <a:r>
              <a:rPr kumimoji="1" lang="zh-CN" altLang="en-US" sz="2400" dirty="0"/>
              <a:t>类型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9B7045C-AA75-B0B0-28A5-2F953A2CE7D9}"/>
              </a:ext>
            </a:extLst>
          </p:cNvPr>
          <p:cNvSpPr txBox="1"/>
          <p:nvPr/>
        </p:nvSpPr>
        <p:spPr>
          <a:xfrm>
            <a:off x="6613171" y="2062974"/>
            <a:ext cx="525977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本质是一条没有逻辑的连线，输入</a:t>
            </a:r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和输出相同</a:t>
            </a: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342900" indent="-342900">
              <a:buAutoNum type="arabicPeriod"/>
            </a:pP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常用来表示以</a:t>
            </a:r>
            <a:r>
              <a:rPr lang="en" altLang="zh-CN" b="0" i="0" dirty="0">
                <a:solidFill>
                  <a:srgbClr val="4D4D4D"/>
                </a:solidFill>
                <a:effectLst/>
                <a:latin typeface="-apple-system"/>
              </a:rPr>
              <a:t>assign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关键字指定的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-apple-system"/>
              </a:rPr>
              <a:t>组合逻辑</a:t>
            </a:r>
            <a:r>
              <a:rPr lang="zh-CN" altLang="en-US" i="0" dirty="0">
                <a:solidFill>
                  <a:srgbClr val="4D4D4D"/>
                </a:solidFill>
                <a:effectLst/>
                <a:latin typeface="-apple-system"/>
              </a:rPr>
              <a:t>信号</a:t>
            </a:r>
            <a:endParaRPr lang="en-US" altLang="zh-CN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342900" indent="-342900">
              <a:buFontTx/>
              <a:buAutoNum type="arabicPeriod"/>
            </a:pPr>
            <a:endParaRPr kumimoji="1" lang="en-US" altLang="zh-CN" b="1" dirty="0">
              <a:solidFill>
                <a:srgbClr val="4D4D4D"/>
              </a:solidFill>
              <a:latin typeface="-apple-system"/>
            </a:endParaRPr>
          </a:p>
          <a:p>
            <a:pPr marL="342900" indent="-342900">
              <a:buFontTx/>
              <a:buAutoNum type="arabicPeriod"/>
            </a:pPr>
            <a:r>
              <a:rPr kumimoji="1" lang="zh-CN" altLang="en-US" dirty="0">
                <a:solidFill>
                  <a:srgbClr val="4D4D4D"/>
                </a:solidFill>
                <a:latin typeface="-apple-system"/>
              </a:rPr>
              <a:t>默认值是</a:t>
            </a:r>
            <a:r>
              <a:rPr kumimoji="1" lang="en-US" altLang="zh-CN" dirty="0">
                <a:solidFill>
                  <a:srgbClr val="4D4D4D"/>
                </a:solidFill>
                <a:latin typeface="-apple-system"/>
              </a:rPr>
              <a:t>Z</a:t>
            </a:r>
            <a:r>
              <a:rPr kumimoji="1" lang="zh-CN" altLang="en-US" dirty="0">
                <a:solidFill>
                  <a:srgbClr val="4D4D4D"/>
                </a:solidFill>
                <a:latin typeface="-apple-system"/>
              </a:rPr>
              <a:t>，高组态</a:t>
            </a:r>
            <a:endParaRPr kumimoji="1" lang="en-US" altLang="zh-CN" dirty="0">
              <a:solidFill>
                <a:srgbClr val="4D4D4D"/>
              </a:solidFill>
              <a:latin typeface="-apple-system"/>
            </a:endParaRPr>
          </a:p>
          <a:p>
            <a:pPr marL="342900" indent="-342900">
              <a:buFontTx/>
              <a:buAutoNum type="arabicPeriod"/>
            </a:pPr>
            <a:endParaRPr kumimoji="1" lang="en-US" altLang="zh-CN" dirty="0">
              <a:solidFill>
                <a:srgbClr val="4D4D4D"/>
              </a:solidFill>
              <a:latin typeface="-apple-system"/>
            </a:endParaRPr>
          </a:p>
          <a:p>
            <a:pPr marL="342900" indent="-342900">
              <a:buFontTx/>
              <a:buAutoNum type="arabicPeriod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对应于连续赋值，如</a:t>
            </a:r>
            <a:r>
              <a:rPr lang="en" altLang="zh-CN" b="0" i="0" dirty="0">
                <a:solidFill>
                  <a:srgbClr val="4D4D4D"/>
                </a:solidFill>
                <a:effectLst/>
                <a:latin typeface="-apple-system"/>
              </a:rPr>
              <a:t>assign</a:t>
            </a:r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7B252C0-F6E3-AB67-B055-3BC53633AB3C}"/>
              </a:ext>
            </a:extLst>
          </p:cNvPr>
          <p:cNvSpPr txBox="1"/>
          <p:nvPr/>
        </p:nvSpPr>
        <p:spPr>
          <a:xfrm>
            <a:off x="319056" y="2062974"/>
            <a:ext cx="600260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表示的寄存器类型，相当于存储单元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342900" indent="-342900">
              <a:buAutoNum type="arabicPeriod"/>
            </a:pP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用于</a:t>
            </a:r>
            <a:r>
              <a:rPr lang="en" altLang="zh-CN" b="0" i="0" dirty="0">
                <a:solidFill>
                  <a:srgbClr val="4D4D4D"/>
                </a:solidFill>
                <a:effectLst/>
                <a:latin typeface="-apple-system"/>
              </a:rPr>
              <a:t>always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模块内被赋值的信号，常用于</a:t>
            </a:r>
            <a:r>
              <a:rPr lang="zh-CN" altLang="en-US" b="1" i="0" dirty="0">
                <a:solidFill>
                  <a:srgbClr val="4D4D4D"/>
                </a:solidFill>
                <a:effectLst/>
                <a:latin typeface="-apple-system"/>
              </a:rPr>
              <a:t>时序逻辑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电路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342900" indent="-342900">
              <a:buAutoNum type="arabicPeriod"/>
            </a:pP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默认值是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X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，代表未知状态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342900" indent="-342900">
              <a:buAutoNum type="arabicPeriod"/>
            </a:pP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342900" indent="-342900">
              <a:buAutoNum type="arabicPeriod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对应于过程赋值，如</a:t>
            </a:r>
            <a:r>
              <a:rPr lang="en" altLang="zh-CN" b="0" i="0" dirty="0">
                <a:solidFill>
                  <a:srgbClr val="4D4D4D"/>
                </a:solidFill>
                <a:effectLst/>
                <a:latin typeface="-apple-system"/>
              </a:rPr>
              <a:t>always</a:t>
            </a:r>
            <a:r>
              <a:rPr lang="zh-CN" altLang="en" b="0" i="0" dirty="0">
                <a:solidFill>
                  <a:srgbClr val="4D4D4D"/>
                </a:solidFill>
                <a:effectLst/>
                <a:latin typeface="-apple-system"/>
              </a:rPr>
              <a:t>，</a:t>
            </a:r>
            <a:r>
              <a:rPr lang="en" altLang="zh-CN" b="0" i="0" dirty="0">
                <a:solidFill>
                  <a:srgbClr val="4D4D4D"/>
                </a:solidFill>
                <a:effectLst/>
                <a:latin typeface="-apple-system"/>
              </a:rPr>
              <a:t>initial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342900" indent="-342900">
              <a:buAutoNum type="arabicPeriod"/>
            </a:pP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F46F92D-A7B4-583E-1493-A0E498DDD510}"/>
              </a:ext>
            </a:extLst>
          </p:cNvPr>
          <p:cNvSpPr txBox="1"/>
          <p:nvPr/>
        </p:nvSpPr>
        <p:spPr>
          <a:xfrm>
            <a:off x="528642" y="5021398"/>
            <a:ext cx="70839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参考链接：</a:t>
            </a:r>
            <a:r>
              <a:rPr kumimoji="1" lang="en" altLang="zh-CN" dirty="0"/>
              <a:t> </a:t>
            </a:r>
          </a:p>
          <a:p>
            <a:pPr marL="342900" indent="-342900">
              <a:buAutoNum type="arabicPeriod"/>
            </a:pPr>
            <a:r>
              <a:rPr kumimoji="1" lang="en" altLang="zh-CN" dirty="0">
                <a:hlinkClick r:id="rId2"/>
              </a:rPr>
              <a:t>https://blog.csdn.net/u011816009/article/details/104228223</a:t>
            </a:r>
            <a:endParaRPr kumimoji="1" lang="en" altLang="zh-CN" dirty="0"/>
          </a:p>
          <a:p>
            <a:pPr marL="342900" indent="-342900">
              <a:buAutoNum type="arabicPeriod"/>
            </a:pPr>
            <a:r>
              <a:rPr kumimoji="1" lang="en" altLang="zh-CN" dirty="0"/>
              <a:t>https://</a:t>
            </a:r>
            <a:r>
              <a:rPr kumimoji="1" lang="en" altLang="zh-CN" dirty="0" err="1"/>
              <a:t>blog.csdn.net</a:t>
            </a:r>
            <a:r>
              <a:rPr kumimoji="1" lang="en" altLang="zh-CN" dirty="0"/>
              <a:t>/weixin_42470069/article/details/108289487</a:t>
            </a:r>
            <a:endParaRPr kumimoji="1"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ED916C2-3A24-D29B-5DBB-5F837B550A24}"/>
              </a:ext>
            </a:extLst>
          </p:cNvPr>
          <p:cNvSpPr txBox="1"/>
          <p:nvPr/>
        </p:nvSpPr>
        <p:spPr>
          <a:xfrm>
            <a:off x="8930640" y="5069840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hlinkClick r:id="rId3"/>
              </a:rPr>
              <a:t>时序逻辑与组合逻辑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6490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汉明距离的实现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D357C42-25F3-0B58-613E-6940858A3606}"/>
              </a:ext>
            </a:extLst>
          </p:cNvPr>
          <p:cNvSpPr txBox="1"/>
          <p:nvPr/>
        </p:nvSpPr>
        <p:spPr>
          <a:xfrm>
            <a:off x="548640" y="917969"/>
            <a:ext cx="664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汉明距离：两个（相同长度）字符串对应位置的不同字符的数量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47DFC7A-AB50-2D3D-1742-A01C22067FA1}"/>
              </a:ext>
            </a:extLst>
          </p:cNvPr>
          <p:cNvSpPr txBox="1"/>
          <p:nvPr/>
        </p:nvSpPr>
        <p:spPr>
          <a:xfrm>
            <a:off x="558284" y="1495303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下面是两种实现方法：</a:t>
            </a:r>
          </a:p>
        </p:txBody>
      </p:sp>
      <p:pic>
        <p:nvPicPr>
          <p:cNvPr id="8" name="图片 7" descr="图形用户界面, 文本, 应用程序&#10;&#10;描述已自动生成">
            <a:extLst>
              <a:ext uri="{FF2B5EF4-FFF2-40B4-BE49-F238E27FC236}">
                <a16:creationId xmlns:a16="http://schemas.microsoft.com/office/drawing/2014/main" id="{FC379925-C653-58F6-3FC3-C493AB2FB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816" y="2056573"/>
            <a:ext cx="4151343" cy="3471180"/>
          </a:xfrm>
          <a:prstGeom prst="rect">
            <a:avLst/>
          </a:prstGeom>
        </p:spPr>
      </p:pic>
      <p:pic>
        <p:nvPicPr>
          <p:cNvPr id="10" name="图片 9" descr="图形用户界面, 文本, 应用程序&#10;&#10;描述已自动生成">
            <a:extLst>
              <a:ext uri="{FF2B5EF4-FFF2-40B4-BE49-F238E27FC236}">
                <a16:creationId xmlns:a16="http://schemas.microsoft.com/office/drawing/2014/main" id="{14FD4CDD-72DE-217E-F69C-6D00730F7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394" y="2042936"/>
            <a:ext cx="3436685" cy="3532149"/>
          </a:xfrm>
          <a:prstGeom prst="rect">
            <a:avLst/>
          </a:prstGeom>
        </p:spPr>
      </p:pic>
      <p:cxnSp>
        <p:nvCxnSpPr>
          <p:cNvPr id="11" name="直接连接符 2">
            <a:extLst>
              <a:ext uri="{FF2B5EF4-FFF2-40B4-BE49-F238E27FC236}">
                <a16:creationId xmlns:a16="http://schemas.microsoft.com/office/drawing/2014/main" id="{AFCE833A-0E71-465D-9316-8BE761059297}"/>
              </a:ext>
            </a:extLst>
          </p:cNvPr>
          <p:cNvCxnSpPr>
            <a:cxnSpLocks/>
          </p:cNvCxnSpPr>
          <p:nvPr/>
        </p:nvCxnSpPr>
        <p:spPr>
          <a:xfrm>
            <a:off x="5630781" y="2056573"/>
            <a:ext cx="0" cy="3220164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571A9E4D-0CF5-0889-AE1E-14C3B658272B}"/>
              </a:ext>
            </a:extLst>
          </p:cNvPr>
          <p:cNvSpPr txBox="1"/>
          <p:nvPr/>
        </p:nvSpPr>
        <p:spPr>
          <a:xfrm>
            <a:off x="619760" y="5831840"/>
            <a:ext cx="7558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｜两种方法的思路均为将</a:t>
            </a:r>
            <a:r>
              <a:rPr kumimoji="1" lang="en-US" altLang="zh-CN" dirty="0"/>
              <a:t>a</a:t>
            </a:r>
            <a:r>
              <a:rPr kumimoji="1" lang="zh-CN" altLang="en-US" dirty="0"/>
              <a:t>和</a:t>
            </a:r>
            <a:r>
              <a:rPr kumimoji="1" lang="en-US" altLang="zh-CN" dirty="0"/>
              <a:t>b</a:t>
            </a:r>
            <a:r>
              <a:rPr kumimoji="1" lang="zh-CN" altLang="en-US" dirty="0"/>
              <a:t>异或之后，对得到的结果逐位检查是否为</a:t>
            </a:r>
            <a:r>
              <a:rPr kumimoji="1" lang="en-US" altLang="zh-CN" dirty="0"/>
              <a:t>1.</a:t>
            </a:r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1EFEB4F-C13A-9E6E-36CD-9A4A846629B7}"/>
              </a:ext>
            </a:extLst>
          </p:cNvPr>
          <p:cNvSpPr txBox="1"/>
          <p:nvPr/>
        </p:nvSpPr>
        <p:spPr>
          <a:xfrm>
            <a:off x="7521472" y="12873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i="1" dirty="0">
                <a:solidFill>
                  <a:srgbClr val="FF0000"/>
                </a:solidFill>
              </a:rPr>
              <a:t>两种方法是否都可以完成实验要求呢？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41D690E-1950-E88F-3E68-C99924A918B6}"/>
              </a:ext>
            </a:extLst>
          </p:cNvPr>
          <p:cNvSpPr txBox="1"/>
          <p:nvPr/>
        </p:nvSpPr>
        <p:spPr>
          <a:xfrm>
            <a:off x="698325" y="1984056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46374B0-474A-B008-CCA2-1AE5DE6BA1D0}"/>
              </a:ext>
            </a:extLst>
          </p:cNvPr>
          <p:cNvSpPr txBox="1"/>
          <p:nvPr/>
        </p:nvSpPr>
        <p:spPr>
          <a:xfrm>
            <a:off x="6180458" y="2056573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0324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汉明距离的实现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图片 7" descr="图形用户界面, 文本, 应用程序&#10;&#10;描述已自动生成">
            <a:extLst>
              <a:ext uri="{FF2B5EF4-FFF2-40B4-BE49-F238E27FC236}">
                <a16:creationId xmlns:a16="http://schemas.microsoft.com/office/drawing/2014/main" id="{FC379925-C653-58F6-3FC3-C493AB2FB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976" y="1575068"/>
            <a:ext cx="3198312" cy="2674295"/>
          </a:xfrm>
          <a:prstGeom prst="rect">
            <a:avLst/>
          </a:prstGeom>
        </p:spPr>
      </p:pic>
      <p:pic>
        <p:nvPicPr>
          <p:cNvPr id="10" name="图片 9" descr="图形用户界面, 文本, 应用程序&#10;&#10;描述已自动生成">
            <a:extLst>
              <a:ext uri="{FF2B5EF4-FFF2-40B4-BE49-F238E27FC236}">
                <a16:creationId xmlns:a16="http://schemas.microsoft.com/office/drawing/2014/main" id="{14FD4CDD-72DE-217E-F69C-6D00730F7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394" y="1575068"/>
            <a:ext cx="2647719" cy="272126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66DD2FD-EB7B-0B77-3BD8-3441C4908D65}"/>
              </a:ext>
            </a:extLst>
          </p:cNvPr>
          <p:cNvSpPr txBox="1"/>
          <p:nvPr/>
        </p:nvSpPr>
        <p:spPr>
          <a:xfrm>
            <a:off x="593471" y="93008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i="1" dirty="0">
                <a:solidFill>
                  <a:srgbClr val="FF0000"/>
                </a:solidFill>
              </a:rPr>
              <a:t>事实上，第二种实现方法才是可综合的！</a:t>
            </a:r>
          </a:p>
        </p:txBody>
      </p: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791541CA-2C1B-378A-12F7-104B2E2C1DA2}"/>
              </a:ext>
            </a:extLst>
          </p:cNvPr>
          <p:cNvCxnSpPr>
            <a:cxnSpLocks/>
          </p:cNvCxnSpPr>
          <p:nvPr/>
        </p:nvCxnSpPr>
        <p:spPr>
          <a:xfrm flipH="1">
            <a:off x="2591253" y="2078600"/>
            <a:ext cx="1239067" cy="21330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8C4B7CA-EF65-AF5F-8978-3E3C15758C76}"/>
              </a:ext>
            </a:extLst>
          </p:cNvPr>
          <p:cNvSpPr txBox="1"/>
          <p:nvPr/>
        </p:nvSpPr>
        <p:spPr>
          <a:xfrm>
            <a:off x="3860801" y="1859795"/>
            <a:ext cx="13521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/>
              <a:t>x</a:t>
            </a:r>
            <a:r>
              <a:rPr kumimoji="1" lang="zh-CN" altLang="en-US" sz="1600" dirty="0"/>
              <a:t>是一个变量！</a:t>
            </a:r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AD25E2A5-7252-5D29-FD0A-9EAC2BC200C4}"/>
              </a:ext>
            </a:extLst>
          </p:cNvPr>
          <p:cNvCxnSpPr>
            <a:cxnSpLocks/>
          </p:cNvCxnSpPr>
          <p:nvPr/>
        </p:nvCxnSpPr>
        <p:spPr>
          <a:xfrm flipH="1">
            <a:off x="7416800" y="1972032"/>
            <a:ext cx="1270488" cy="31987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A65ECA38-D115-BED2-5326-96092500EE2E}"/>
              </a:ext>
            </a:extLst>
          </p:cNvPr>
          <p:cNvSpPr txBox="1"/>
          <p:nvPr/>
        </p:nvSpPr>
        <p:spPr>
          <a:xfrm>
            <a:off x="8770322" y="1787366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/>
              <a:t>条件不涉及变量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64E9A54-7E0B-5442-B4BB-F4C4697361FA}"/>
              </a:ext>
            </a:extLst>
          </p:cNvPr>
          <p:cNvSpPr txBox="1"/>
          <p:nvPr/>
        </p:nvSpPr>
        <p:spPr>
          <a:xfrm>
            <a:off x="594136" y="4646327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i="1" dirty="0"/>
              <a:t>为何条件里有变量就不行？</a:t>
            </a:r>
            <a:endParaRPr kumimoji="1" lang="en-US" altLang="zh-CN" i="1" dirty="0"/>
          </a:p>
          <a:p>
            <a:endParaRPr kumimoji="1" lang="zh-CN" altLang="en-US" i="1" dirty="0"/>
          </a:p>
        </p:txBody>
      </p:sp>
      <p:pic>
        <p:nvPicPr>
          <p:cNvPr id="26" name="图片 25" descr="文本, 信件&#10;&#10;描述已自动生成">
            <a:extLst>
              <a:ext uri="{FF2B5EF4-FFF2-40B4-BE49-F238E27FC236}">
                <a16:creationId xmlns:a16="http://schemas.microsoft.com/office/drawing/2014/main" id="{89E72FA1-5B29-DD0C-D4CB-C79CB0AAD6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110" y="3639604"/>
            <a:ext cx="4151344" cy="2731852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73E23652-A982-C21B-C579-E2E22685F092}"/>
              </a:ext>
            </a:extLst>
          </p:cNvPr>
          <p:cNvSpPr txBox="1"/>
          <p:nvPr/>
        </p:nvSpPr>
        <p:spPr>
          <a:xfrm>
            <a:off x="9567782" y="3202828"/>
            <a:ext cx="2008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i="1" dirty="0"/>
              <a:t>第四章</a:t>
            </a:r>
            <a:r>
              <a:rPr kumimoji="1" lang="en-US" altLang="zh-CN" sz="1600" i="1" dirty="0"/>
              <a:t>-</a:t>
            </a:r>
            <a:r>
              <a:rPr kumimoji="1" lang="zh-CN" altLang="en-US" sz="1600" i="1" dirty="0"/>
              <a:t>处理器</a:t>
            </a:r>
            <a:r>
              <a:rPr kumimoji="1" lang="en-US" altLang="zh-CN" sz="1600" i="1" dirty="0"/>
              <a:t>-p109</a:t>
            </a:r>
            <a:endParaRPr kumimoji="1" lang="zh-CN" altLang="en-US" sz="1600" i="1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FCDEA22-0533-6371-A51E-F93923CAB36B}"/>
              </a:ext>
            </a:extLst>
          </p:cNvPr>
          <p:cNvSpPr txBox="1"/>
          <p:nvPr/>
        </p:nvSpPr>
        <p:spPr>
          <a:xfrm>
            <a:off x="721541" y="5245686"/>
            <a:ext cx="7136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/>
              <a:t>综合（</a:t>
            </a:r>
            <a:r>
              <a:rPr kumimoji="1" lang="en-US" altLang="zh-CN" sz="1600" dirty="0"/>
              <a:t>Synthesize</a:t>
            </a:r>
            <a:r>
              <a:rPr kumimoji="1" lang="zh-CN" altLang="en-US" sz="1600" dirty="0"/>
              <a:t>）的时候，软件将不知道应该把循环展开成多少次的运算。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E6C984A-6F84-C7B6-EC92-EF8BE9B1A422}"/>
              </a:ext>
            </a:extLst>
          </p:cNvPr>
          <p:cNvSpPr txBox="1"/>
          <p:nvPr/>
        </p:nvSpPr>
        <p:spPr>
          <a:xfrm>
            <a:off x="6553784" y="884548"/>
            <a:ext cx="5032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思考：为何模拟仿真的时候两个代码都能跑通？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BB138AC-3323-C7DC-913F-1ECEE8BB90AE}"/>
              </a:ext>
            </a:extLst>
          </p:cNvPr>
          <p:cNvSpPr txBox="1"/>
          <p:nvPr/>
        </p:nvSpPr>
        <p:spPr>
          <a:xfrm>
            <a:off x="436590" y="5892017"/>
            <a:ext cx="7340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总结：可综合的代码中，循环的次数不能是变量或由变化的条件决定。</a:t>
            </a:r>
          </a:p>
        </p:txBody>
      </p:sp>
    </p:spTree>
    <p:extLst>
      <p:ext uri="{BB962C8B-B14F-4D97-AF65-F5344CB8AC3E}">
        <p14:creationId xmlns:p14="http://schemas.microsoft.com/office/powerpoint/2010/main" val="40769142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4060</TotalTime>
  <Words>541</Words>
  <Application>Microsoft Macintosh PowerPoint</Application>
  <PresentationFormat>宽屏</PresentationFormat>
  <Paragraphs>78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-apple-system</vt:lpstr>
      <vt:lpstr>等线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Lab4问题讨论与解决方法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奔皓 黄</cp:lastModifiedBy>
  <cp:revision>181</cp:revision>
  <dcterms:created xsi:type="dcterms:W3CDTF">2019-01-23T14:14:04Z</dcterms:created>
  <dcterms:modified xsi:type="dcterms:W3CDTF">2023-05-07T12:26:18Z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